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WSTemplateFormatVersion: '2010-09-09'…"/>
          <p:cNvSpPr txBox="1">
            <a:spLocks noGrp="1"/>
          </p:cNvSpPr>
          <p:nvPr>
            <p:ph type="subTitle" sz="half" idx="1"/>
          </p:nvPr>
        </p:nvSpPr>
        <p:spPr>
          <a:xfrm>
            <a:off x="206057" y="270738"/>
            <a:ext cx="8051070" cy="13511857"/>
          </a:xfrm>
          <a:prstGeom prst="rect">
            <a:avLst/>
          </a:prstGeom>
        </p:spPr>
        <p:txBody>
          <a:bodyPr/>
          <a:lstStyle/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AWSTemplateFormatVersion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'2010-09-09'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Metadata</a:t>
            </a:r>
            <a:r>
              <a:rPr>
                <a:solidFill>
                  <a:srgbClr val="24292E"/>
                </a:solidFill>
              </a:rPr>
              <a:t>: 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rPr>
                <a:solidFill>
                  <a:srgbClr val="22863A"/>
                </a:solidFill>
              </a:rPr>
              <a:t>License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Apache-2.0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Parameters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HashKeyElementName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HashType PrimaryKey Name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String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AllowedPattern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'[a-zA-Z0-9]*'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MinLength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MaxLength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'2048'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ConstraintDescription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must contain only alphanumberic characters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HashKeyElementType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HashType PrimaryKey Type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String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Default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S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AllowedPattern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'[S|N]'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MinLength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MaxLength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ConstraintDescription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must be either S or N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ReadCapacityUnits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Provisioned read throughput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Number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Default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'5'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MinValue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'5'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MaxValue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'10000'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ConstraintDescription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must be between 5 and 10000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WriteCapacityUnits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Provisioned write throughput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Number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Default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'10'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MinValue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'5'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MaxValue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'10000'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ConstraintDescription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must be between 5 and 10000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Resources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myDynamoDBTable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AWS::DynamoDB::Table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AttributeDefinitions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rPr>
                <a:solidFill>
                  <a:srgbClr val="22863A"/>
                </a:solidFill>
              </a:rP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'HashKeyElementName'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rPr>
                <a:solidFill>
                  <a:srgbClr val="22863A"/>
                </a:solidFill>
              </a:rPr>
              <a:t>AttributeType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'HashKeyElementType'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KeySchema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rPr>
                <a:solidFill>
                  <a:srgbClr val="22863A"/>
                </a:solidFill>
              </a:rP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'HashKeyElementName'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ProvisionedThroughput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rPr>
                <a:solidFill>
                  <a:srgbClr val="22863A"/>
                </a:solidFill>
              </a:rPr>
              <a:t>ReadCapacityUnits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'ReadCapacityUnits'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rPr>
                <a:solidFill>
                  <a:srgbClr val="22863A"/>
                </a:solidFill>
              </a:rPr>
              <a:t>WriteCapacityUnits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'WriteCapacityUnits'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Outputs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TableName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'myDynamoDBTable'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Table name of the newly created DynamoDB table</a:t>
            </a:r>
            <a:endParaRPr>
              <a:solidFill>
                <a:srgbClr val="24292E"/>
              </a:solidFill>
            </a:endParaRPr>
          </a:p>
        </p:txBody>
      </p:sp>
      <p:sp>
        <p:nvSpPr>
          <p:cNvPr id="120" name="# The task definition. This is a simple metadata description of what…"/>
          <p:cNvSpPr txBox="1"/>
          <p:nvPr/>
        </p:nvSpPr>
        <p:spPr>
          <a:xfrm>
            <a:off x="17352619" y="102072"/>
            <a:ext cx="8051070" cy="13511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The task definition. This is a simple metadata description of what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container to run, and what resource requirements it has.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TaskDefinition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AWS::ECS::TaskDefinition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Family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'ServiceName'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Cpu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'ContainerCpu'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Memory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'ContainerMemory'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NetworkMode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awsvpc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RequiresCompatibilities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- </a:t>
            </a:r>
            <a:r>
              <a:rPr>
                <a:solidFill>
                  <a:srgbClr val="032F62"/>
                </a:solidFill>
              </a:rPr>
              <a:t>FARGATE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ExecutionRoleArn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!Join [':', [!Ref 'StackName', 'ECSTaskExecutionRole']]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TaskRoleArn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22863A"/>
                </a:solidFill>
              </a:rPr>
              <a:t>Fn::If</a:t>
            </a:r>
            <a: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- </a:t>
            </a:r>
            <a:r>
              <a:t>'HasCustomRole'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- </a:t>
            </a:r>
            <a:r>
              <a:rPr>
                <a:solidFill>
                  <a:srgbClr val="D73A49"/>
                </a:solidFill>
              </a:rPr>
              <a:t>!Ref</a:t>
            </a:r>
            <a:r>
              <a:t> </a:t>
            </a:r>
            <a:r>
              <a:rPr>
                <a:solidFill>
                  <a:srgbClr val="032F62"/>
                </a:solidFill>
              </a:rPr>
              <a:t>'Role'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- </a:t>
            </a:r>
            <a:r>
              <a:rPr>
                <a:solidFill>
                  <a:srgbClr val="D73A49"/>
                </a:solidFill>
              </a:rPr>
              <a:t>!Ref</a:t>
            </a:r>
            <a:r>
              <a:rPr>
                <a:solidFill>
                  <a:srgbClr val="24292E"/>
                </a:solidFill>
              </a:rPr>
              <a:t> </a:t>
            </a:r>
            <a:r>
              <a:t>"AWS::NoValue"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ContainerDefinitions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rPr>
                <a:solidFill>
                  <a:srgbClr val="22863A"/>
                </a:solidFill>
              </a:rPr>
              <a:t>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'ServiceName'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Cpu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'ContainerCpu'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Memory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'ContainerMemory'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Image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'ImageUrl'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PortMappings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- </a:t>
            </a:r>
            <a:r>
              <a:rPr>
                <a:solidFill>
                  <a:srgbClr val="22863A"/>
                </a:solidFill>
              </a:rPr>
              <a:t>ContainerPort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'ContainerPort'</a:t>
            </a: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The service. The service is a resource which allows you to run multiple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copies of a type of task, and gather up their logs and metrics, as well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as monitor the number of running tasks and replace any that have crashed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Service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AWS::ECS::Service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DependsOn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LoadBalancerRule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ServiceName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'ServiceName'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Cluster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!Join [':', [!Ref 'StackName', 'ClusterName']]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LaunchType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FARGATE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DeploymentConfiguration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MaximumPercent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200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MinimumHealthyPercent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75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DesiredCount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'DesiredCount'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NetworkConfiguration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AwsvpcConfiguration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AssignPublicIp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ENABLED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SecurityGroups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-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    </a:t>
            </a:r>
            <a:r>
              <a:t>!Join [':', [!Ref 'StackName', 'FargateContainerSecurityGroup']]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</a:t>
            </a:r>
            <a:r>
              <a:rPr>
                <a:solidFill>
                  <a:srgbClr val="22863A"/>
                </a:solidFill>
              </a:rPr>
              <a:t>Subnets</a:t>
            </a:r>
            <a: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-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    </a:t>
            </a:r>
            <a:r>
              <a:t>!Join [':', [!Ref 'StackName', 'PublicSubnetOne']]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-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      </a:t>
            </a:r>
            <a:r>
              <a:t>!Join [':', [!Ref 'StackName', 'PublicSubnetTwo']]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TaskDefinition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'TaskDefinition'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LoadBalancers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rPr>
                <a:solidFill>
                  <a:srgbClr val="22863A"/>
                </a:solidFill>
              </a:rPr>
              <a:t>ContainerName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'ServiceName'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ContainerPort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'ContainerPort'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TargetGroupArn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'TargetGroup'</a:t>
            </a: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A target group. This is used for keeping track of all the tasks, and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what IP addresses / port numbers they have. You can query it yourself,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to use the addresses yourself, but most often this target group is just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connected to an application load balancer, or network load balancer, so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it can automatically distribute traffic across all the targets.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TargetGroup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AWS::ElasticLoadBalancingV2::TargetGroup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HealthCheckIntervalSeconds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6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HealthCheckPath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/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HealthCheckProtocol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HTTP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HealthCheckTimeoutSeconds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5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HealthyThresholdCount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2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TargetType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ip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'ServiceName'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Port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'ContainerPort'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Protocol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HTTP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UnhealthyThresholdCount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05CC5"/>
                </a:solidFill>
              </a:rPr>
              <a:t>2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</a:t>
            </a:r>
            <a:r>
              <a:rPr>
                <a:solidFill>
                  <a:srgbClr val="22863A"/>
                </a:solidFill>
              </a:rPr>
              <a:t>VpcId</a:t>
            </a:r>
            <a: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!Join [':', [!Ref 'StackName', 'VPCId']]</a:t>
            </a: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# Create a rule on the load balancer for routing traffic to the target group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LoadBalancerRule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AWS::ElasticLoadBalancingV2::ListenerRule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Actions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rPr>
                <a:solidFill>
                  <a:srgbClr val="22863A"/>
                </a:solidFill>
              </a:rPr>
              <a:t>TargetGroupArn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'TargetGroup'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'forward'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Conditions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rPr>
                <a:solidFill>
                  <a:srgbClr val="22863A"/>
                </a:solidFill>
              </a:rPr>
              <a:t>Field</a:t>
            </a:r>
            <a:r>
              <a:rPr>
                <a:solidFill>
                  <a:srgbClr val="24292E"/>
                </a:solidFill>
              </a:rPr>
              <a:t>: </a:t>
            </a:r>
            <a:r>
              <a:t>path-pattern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Values</a:t>
            </a:r>
            <a:r>
              <a:rPr>
                <a:solidFill>
                  <a:srgbClr val="24292E"/>
                </a:solidFill>
              </a:rPr>
              <a:t>: </a:t>
            </a:r>
            <a:r>
              <a:t>[!Ref 'Path']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ListenerArn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Fn::ImportValue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!Join [':', [!Ref 'StackName', 'PublicListener']]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rPr>
                <a:solidFill>
                  <a:srgbClr val="22863A"/>
                </a:solidFill>
              </a:rPr>
              <a:t>Priority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'Priority'</a:t>
            </a:r>
            <a:endParaRPr>
              <a:solidFill>
                <a:srgbClr val="24292E"/>
              </a:solidFill>
            </a:endParaRPr>
          </a:p>
        </p:txBody>
      </p:sp>
      <p:sp>
        <p:nvSpPr>
          <p:cNvPr id="121" name="Resources:…"/>
          <p:cNvSpPr txBox="1"/>
          <p:nvPr/>
        </p:nvSpPr>
        <p:spPr>
          <a:xfrm>
            <a:off x="8779338" y="102072"/>
            <a:ext cx="8051070" cy="13511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Resources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TableOfBooks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t>AWS::DynamoDB::Table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Properties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AttributeDefinitions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Title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AttributeType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S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Category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AttributeType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S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Language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AttributeType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S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KeySchema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Category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Title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RANGE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ProvisionedThroughput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rPr>
                <a:solidFill>
                  <a:srgbClr val="22863A"/>
                </a:solidFill>
              </a:rPr>
              <a:t>ReadCapacityUnits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'ReadCapacityUnits'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rPr>
                <a:solidFill>
                  <a:srgbClr val="22863A"/>
                </a:solidFill>
              </a:rPr>
              <a:t>WriteCapacityUnits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'WriteCapacityUnits'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LocalSecondaryIndexes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rPr>
                <a:solidFill>
                  <a:srgbClr val="22863A"/>
                </a:solidFill>
              </a:rPr>
              <a:t>IndexName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LanguageIndex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KeySchema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Category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Language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RANGE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Projection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ProjectionType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KEYS_ONLY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</a:t>
            </a:r>
            <a:r>
              <a:t>GlobalSecondaryIndexes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- </a:t>
            </a:r>
            <a:r>
              <a:rPr>
                <a:solidFill>
                  <a:srgbClr val="22863A"/>
                </a:solidFill>
              </a:rPr>
              <a:t>IndexName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t>TitleIndex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KeySchema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- </a:t>
            </a:r>
            <a:r>
              <a:t>AttributeName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Title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</a:t>
            </a:r>
            <a:r>
              <a:rPr>
                <a:solidFill>
                  <a:srgbClr val="22863A"/>
                </a:solidFill>
              </a:rPr>
              <a:t>KeyType</a:t>
            </a:r>
            <a:r>
              <a:t>: </a:t>
            </a:r>
            <a:r>
              <a:rPr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Projection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t>ProjectionType</a:t>
            </a:r>
            <a:r>
              <a:rPr>
                <a:solidFill>
                  <a:srgbClr val="24292E"/>
                </a:solidFill>
              </a:rPr>
              <a:t>: </a:t>
            </a:r>
            <a:r>
              <a:rPr>
                <a:solidFill>
                  <a:srgbClr val="032F62"/>
                </a:solidFill>
              </a:rPr>
              <a:t>KEYS_ONLY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</a:t>
            </a:r>
            <a:r>
              <a:t>ProvisionedThroughput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ReadCapacityUnits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'ReadCapacityUnits'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      </a:t>
            </a:r>
            <a:r>
              <a:rPr>
                <a:solidFill>
                  <a:srgbClr val="22863A"/>
                </a:solidFill>
              </a:rPr>
              <a:t>WriteCapacityUnits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'WriteCapacityUnits'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Outputs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</a:t>
            </a:r>
            <a:r>
              <a:t>TableName</a:t>
            </a:r>
            <a:r>
              <a:rPr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Value</a:t>
            </a:r>
            <a:r>
              <a:rPr>
                <a:solidFill>
                  <a:srgbClr val="24292E"/>
                </a:solidFill>
              </a:rPr>
              <a:t>: </a:t>
            </a:r>
            <a:r>
              <a:t>!Ref 'TableOfBooks'</a:t>
            </a:r>
            <a:endParaRPr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rPr>
                <a:solidFill>
                  <a:srgbClr val="22863A"/>
                </a:solidFill>
              </a:rPr>
              <a:t>Description</a:t>
            </a:r>
            <a:r>
              <a:rPr>
                <a:solidFill>
                  <a:srgbClr val="24292E"/>
                </a:solidFill>
              </a:rPr>
              <a:t>: </a:t>
            </a:r>
            <a:r>
              <a:t>Name of the newly created DynamoDB table</a:t>
            </a:r>
            <a:endParaRPr>
              <a:solidFill>
                <a:srgbClr val="24292E"/>
              </a:solidFill>
            </a:endParaRPr>
          </a:p>
        </p:txBody>
      </p:sp>
      <p:sp>
        <p:nvSpPr>
          <p:cNvPr id="122" name="Infrastructure…"/>
          <p:cNvSpPr txBox="1"/>
          <p:nvPr/>
        </p:nvSpPr>
        <p:spPr>
          <a:xfrm>
            <a:off x="-25400" y="2377332"/>
            <a:ext cx="24434801" cy="8961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900"/>
            </a:pPr>
            <a:r>
              <a:t>Infrastructure</a:t>
            </a:r>
          </a:p>
          <a:p>
            <a:pPr>
              <a:defRPr sz="28900"/>
            </a:pPr>
            <a:r>
              <a:t>as Code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 need a MySQL database and a load balancer for my application in p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r>
              <a:t>I need a MySQL database and a load balancer for my application in production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$ ssh -A ec2-user@10.180.18.171…"/>
          <p:cNvSpPr txBox="1"/>
          <p:nvPr/>
        </p:nvSpPr>
        <p:spPr>
          <a:xfrm>
            <a:off x="247604" y="1188189"/>
            <a:ext cx="62427346" cy="1349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 dirty="0"/>
              <a:t>$</a:t>
            </a:r>
            <a:r>
              <a:rPr dirty="0"/>
              <a:t> </a:t>
            </a:r>
            <a:r>
              <a:rPr dirty="0" err="1"/>
              <a:t>ssh</a:t>
            </a:r>
            <a:r>
              <a:rPr dirty="0"/>
              <a:t> ec2-user@10.180.18.171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authenticity of host '10.180.18.171 (10.180.18.171)' can't be established.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ECDSA key fingerprint is SHA256:T/JmW5xqkVdhZxHO37LsNxtb8KHFN6FxSqazY3ibaIU.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ECDSA key fingerprint is MD5:d1:70:5a:1a:28:82:fe:32:ac:1c:b4:28:f9:e2:5d:5c.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Are you sure you want to continue connecting (yes/no)? yes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Warning: Permanently added '10.180.18.171' (ECDSA) to the list of known hosts.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__|  __|  __|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_|  (   \__ \   Amazon Linux 2 (ECS Optimized)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____|\___|____/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documentation, visit http://</a:t>
            </a:r>
            <a:r>
              <a:rPr dirty="0" err="1"/>
              <a:t>aws.amazon.com</a:t>
            </a:r>
            <a:r>
              <a:rPr dirty="0"/>
              <a:t>/documentation/</a:t>
            </a:r>
            <a:r>
              <a:rPr dirty="0" err="1"/>
              <a:t>ecs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 dirty="0"/>
              <a:t>[ec2-user@ip-10-180-18-171 ~]$</a:t>
            </a:r>
            <a:r>
              <a:rPr dirty="0"/>
              <a:t> </a:t>
            </a:r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mysql</a:t>
            </a:r>
            <a:r>
              <a:rPr dirty="0"/>
              <a:t>-server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Reading package lists... Done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Building dependency tree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Reading state information... Done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following additional packages will be installed: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libaio1 </a:t>
            </a:r>
            <a:r>
              <a:rPr dirty="0" err="1"/>
              <a:t>libcgi</a:t>
            </a:r>
            <a:r>
              <a:rPr dirty="0"/>
              <a:t>-fast-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libcgi</a:t>
            </a:r>
            <a:r>
              <a:rPr dirty="0"/>
              <a:t>-pm-</a:t>
            </a:r>
            <a:r>
              <a:rPr dirty="0" err="1"/>
              <a:t>perl</a:t>
            </a:r>
            <a:r>
              <a:rPr dirty="0"/>
              <a:t> libedit2 </a:t>
            </a:r>
            <a:r>
              <a:rPr dirty="0" err="1"/>
              <a:t>libencode</a:t>
            </a:r>
            <a:r>
              <a:rPr dirty="0"/>
              <a:t>-locale-</a:t>
            </a:r>
            <a:r>
              <a:rPr dirty="0" err="1"/>
              <a:t>perl</a:t>
            </a:r>
            <a:r>
              <a:rPr dirty="0"/>
              <a:t> libevent-core-2.1-6 </a:t>
            </a:r>
            <a:r>
              <a:rPr dirty="0" err="1"/>
              <a:t>libfcgi-perl</a:t>
            </a:r>
            <a:r>
              <a:rPr dirty="0"/>
              <a:t> libgdbm-compat4 libgdbm5 </a:t>
            </a:r>
            <a:r>
              <a:rPr dirty="0" err="1"/>
              <a:t>libhtml</a:t>
            </a:r>
            <a:r>
              <a:rPr dirty="0"/>
              <a:t>-parser-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libhtml-tagset-perl</a:t>
            </a:r>
            <a:r>
              <a:rPr dirty="0"/>
              <a:t> </a:t>
            </a:r>
            <a:r>
              <a:rPr dirty="0" err="1"/>
              <a:t>libhtml</a:t>
            </a:r>
            <a:r>
              <a:rPr dirty="0"/>
              <a:t>-template-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-date-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-message-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libio</a:t>
            </a:r>
            <a:r>
              <a:rPr dirty="0"/>
              <a:t>-html-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liblwp-mediatypes-perl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libnuma1 libperl5.26 </a:t>
            </a:r>
            <a:r>
              <a:rPr dirty="0" err="1"/>
              <a:t>libtimedate-perl</a:t>
            </a:r>
            <a:r>
              <a:rPr dirty="0"/>
              <a:t> </a:t>
            </a:r>
            <a:r>
              <a:rPr dirty="0" err="1"/>
              <a:t>liburi-perl</a:t>
            </a:r>
            <a:r>
              <a:rPr dirty="0"/>
              <a:t> libwrap0 mysql-client-5.7 mysql-client-core-5.7 </a:t>
            </a:r>
            <a:r>
              <a:rPr dirty="0" err="1"/>
              <a:t>mysql</a:t>
            </a:r>
            <a:r>
              <a:rPr dirty="0"/>
              <a:t>-common mysql-server-5.7 mysql-server-core-5.7 </a:t>
            </a:r>
            <a:r>
              <a:rPr dirty="0" err="1"/>
              <a:t>netbase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 perl-modules-5.26 </a:t>
            </a:r>
            <a:r>
              <a:rPr dirty="0" err="1"/>
              <a:t>psmisc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Suggested packages: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gdbm-l10n </a:t>
            </a:r>
            <a:r>
              <a:rPr dirty="0" err="1"/>
              <a:t>libdata</a:t>
            </a:r>
            <a:r>
              <a:rPr dirty="0"/>
              <a:t>-dump-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libipc-sharedcache-perl</a:t>
            </a:r>
            <a:r>
              <a:rPr dirty="0"/>
              <a:t> </a:t>
            </a:r>
            <a:r>
              <a:rPr dirty="0" err="1"/>
              <a:t>libwww-perl</a:t>
            </a:r>
            <a:r>
              <a:rPr dirty="0"/>
              <a:t> </a:t>
            </a:r>
            <a:r>
              <a:rPr dirty="0" err="1"/>
              <a:t>mailx</a:t>
            </a:r>
            <a:r>
              <a:rPr dirty="0"/>
              <a:t> </a:t>
            </a:r>
            <a:r>
              <a:rPr dirty="0" err="1"/>
              <a:t>tinyca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-doc </a:t>
            </a:r>
            <a:r>
              <a:rPr dirty="0" err="1"/>
              <a:t>libterm</a:t>
            </a:r>
            <a:r>
              <a:rPr dirty="0"/>
              <a:t>-</a:t>
            </a:r>
            <a:r>
              <a:rPr dirty="0" err="1"/>
              <a:t>readline</a:t>
            </a:r>
            <a:r>
              <a:rPr dirty="0"/>
              <a:t>-gnu-</a:t>
            </a:r>
            <a:r>
              <a:rPr dirty="0" err="1"/>
              <a:t>perl</a:t>
            </a:r>
            <a:r>
              <a:rPr dirty="0"/>
              <a:t> | </a:t>
            </a:r>
            <a:r>
              <a:rPr dirty="0" err="1"/>
              <a:t>libterm-readline-perl-perl</a:t>
            </a:r>
            <a:r>
              <a:rPr dirty="0"/>
              <a:t> make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following NEW packages will be installed: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libaio1 </a:t>
            </a:r>
            <a:r>
              <a:rPr dirty="0" err="1"/>
              <a:t>libcgi</a:t>
            </a:r>
            <a:r>
              <a:rPr dirty="0"/>
              <a:t>-fast-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libcgi</a:t>
            </a:r>
            <a:r>
              <a:rPr dirty="0"/>
              <a:t>-pm-</a:t>
            </a:r>
            <a:r>
              <a:rPr dirty="0" err="1"/>
              <a:t>perl</a:t>
            </a:r>
            <a:r>
              <a:rPr dirty="0"/>
              <a:t> libedit2 </a:t>
            </a:r>
            <a:r>
              <a:rPr dirty="0" err="1"/>
              <a:t>libencode</a:t>
            </a:r>
            <a:r>
              <a:rPr dirty="0"/>
              <a:t>-locale-</a:t>
            </a:r>
            <a:r>
              <a:rPr dirty="0" err="1"/>
              <a:t>perl</a:t>
            </a:r>
            <a:r>
              <a:rPr dirty="0"/>
              <a:t> libevent-core-2.1-6 </a:t>
            </a:r>
            <a:r>
              <a:rPr dirty="0" err="1"/>
              <a:t>libfcgi-perl</a:t>
            </a:r>
            <a:r>
              <a:rPr dirty="0"/>
              <a:t> libgdbm-compat4 libgdbm5 </a:t>
            </a:r>
            <a:r>
              <a:rPr dirty="0" err="1"/>
              <a:t>libhtml</a:t>
            </a:r>
            <a:r>
              <a:rPr dirty="0"/>
              <a:t>-parser-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libhtml-tagset-perl</a:t>
            </a:r>
            <a:r>
              <a:rPr dirty="0"/>
              <a:t> </a:t>
            </a:r>
            <a:r>
              <a:rPr dirty="0" err="1"/>
              <a:t>libhtml</a:t>
            </a:r>
            <a:r>
              <a:rPr dirty="0"/>
              <a:t>-template-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-date-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-message-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libio</a:t>
            </a:r>
            <a:r>
              <a:rPr dirty="0"/>
              <a:t>-html-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liblwp-mediatypes-perl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libnuma1 libperl5.26 </a:t>
            </a:r>
            <a:r>
              <a:rPr dirty="0" err="1"/>
              <a:t>libtimedate-perl</a:t>
            </a:r>
            <a:r>
              <a:rPr dirty="0"/>
              <a:t> </a:t>
            </a:r>
            <a:r>
              <a:rPr dirty="0" err="1"/>
              <a:t>liburi-perl</a:t>
            </a:r>
            <a:r>
              <a:rPr dirty="0"/>
              <a:t> libwrap0 mysql-client-5.7 mysql-client-core-5.7 </a:t>
            </a:r>
            <a:r>
              <a:rPr dirty="0" err="1"/>
              <a:t>mysql</a:t>
            </a:r>
            <a:r>
              <a:rPr dirty="0"/>
              <a:t>-common </a:t>
            </a:r>
            <a:r>
              <a:rPr dirty="0" err="1"/>
              <a:t>mysql</a:t>
            </a:r>
            <a:r>
              <a:rPr dirty="0"/>
              <a:t>-server mysql-server-5.7 mysql-server-core-5.7 </a:t>
            </a:r>
            <a:r>
              <a:rPr dirty="0" err="1"/>
              <a:t>netbase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 perl-modules-5.26 </a:t>
            </a:r>
            <a:r>
              <a:rPr dirty="0" err="1"/>
              <a:t>psmisc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0 upgraded, 31 newly installed, 0 to remove and 9 not upgraded.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Need to get 27.8 MB of archives.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After this operation, 204 MB of additional disk space will be used.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 you want to continue? [Y/n] Y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Get:1 http://</a:t>
            </a:r>
            <a:r>
              <a:rPr dirty="0" err="1"/>
              <a:t>archive.ubuntu.com</a:t>
            </a:r>
            <a:r>
              <a:rPr dirty="0"/>
              <a:t>/ubuntu bionic/main amd64 </a:t>
            </a:r>
            <a:r>
              <a:rPr dirty="0" err="1"/>
              <a:t>mysql</a:t>
            </a:r>
            <a:r>
              <a:rPr dirty="0"/>
              <a:t>-common all 5.8+1.0.4 [7308 B]</a:t>
            </a:r>
          </a:p>
        </p:txBody>
      </p:sp>
      <p:sp>
        <p:nvSpPr>
          <p:cNvPr id="127" name="I’m installing MySQL, anything wrong?"/>
          <p:cNvSpPr txBox="1">
            <a:spLocks noGrp="1"/>
          </p:cNvSpPr>
          <p:nvPr>
            <p:ph type="title"/>
          </p:nvPr>
        </p:nvSpPr>
        <p:spPr>
          <a:xfrm>
            <a:off x="13359140" y="2056874"/>
            <a:ext cx="10562631" cy="276959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defTabSz="817244">
              <a:defRPr sz="8415">
                <a:solidFill>
                  <a:srgbClr val="FFFFFF"/>
                </a:solidFill>
              </a:defRPr>
            </a:lvl1pPr>
          </a:lstStyle>
          <a:p>
            <a:r>
              <a:t>I’m installing MySQL, anything wrong?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I creating a load balancer, anything wrong?"/>
          <p:cNvSpPr txBox="1">
            <a:spLocks noGrp="1"/>
          </p:cNvSpPr>
          <p:nvPr>
            <p:ph type="title"/>
          </p:nvPr>
        </p:nvSpPr>
        <p:spPr>
          <a:xfrm>
            <a:off x="1657349" y="3867149"/>
            <a:ext cx="10223501" cy="5549901"/>
          </a:xfrm>
          <a:prstGeom prst="rect">
            <a:avLst/>
          </a:prstGeom>
        </p:spPr>
        <p:txBody>
          <a:bodyPr/>
          <a:lstStyle/>
          <a:p>
            <a:r>
              <a:t>I creating a load balancer, anything wrong?</a:t>
            </a:r>
          </a:p>
        </p:txBody>
      </p:sp>
      <p:pic>
        <p:nvPicPr>
          <p:cNvPr id="130" name="Screenshot 2019-06-11 at 08.39.29.png" descr="Screenshot 2019-06-11 at 08.39.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0849" y="812799"/>
            <a:ext cx="12103101" cy="1165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579" y="127000"/>
            <a:ext cx="13246842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nowflak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Snowflake</a:t>
            </a:r>
          </a:p>
        </p:txBody>
      </p:sp>
      <p:sp>
        <p:nvSpPr>
          <p:cNvPr id="135" name="Uniqu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714374" indent="-714374" algn="l">
              <a:buSzPct val="125000"/>
              <a:buChar char="•"/>
            </a:pPr>
            <a:r>
              <a:t>Unique</a:t>
            </a:r>
          </a:p>
          <a:p>
            <a:pPr marL="714374" indent="-714374" algn="l">
              <a:buSzPct val="125000"/>
              <a:buChar char="•"/>
            </a:pPr>
            <a:r>
              <a:t>Can’t be reproduced</a:t>
            </a:r>
          </a:p>
          <a:p>
            <a:pPr marL="714374" indent="-714374" algn="l">
              <a:buSzPct val="125000"/>
              <a:buChar char="•"/>
            </a:pPr>
            <a:r>
              <a:t>Can’t automate</a:t>
            </a:r>
          </a:p>
          <a:p>
            <a:pPr marL="714374" indent="-714374" algn="l">
              <a:buSzPct val="125000"/>
              <a:buChar char="•"/>
            </a:pPr>
            <a:r>
              <a:t>Expensive to set up</a:t>
            </a:r>
          </a:p>
          <a:p>
            <a:pPr marL="714374" indent="-714374" algn="l">
              <a:buSzPct val="125000"/>
              <a:buChar char="•"/>
            </a:pPr>
            <a:r>
              <a:t>Expensive to maintain</a:t>
            </a:r>
          </a:p>
          <a:p>
            <a:pPr marL="714374" indent="-714374" algn="l">
              <a:buSzPct val="125000"/>
              <a:buChar char="•"/>
            </a:pPr>
            <a:r>
              <a:t>No (or little) traceability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979" y="-215901"/>
            <a:ext cx="1324684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to we want the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to we want then?</a:t>
            </a:r>
          </a:p>
        </p:txBody>
      </p:sp>
      <p:sp>
        <p:nvSpPr>
          <p:cNvPr id="139" name="We want recipes for all our infrastructu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want recipes for </a:t>
            </a:r>
            <a:r>
              <a:rPr b="1"/>
              <a:t>all</a:t>
            </a:r>
            <a:r>
              <a:t> our infrastructure</a:t>
            </a:r>
          </a:p>
          <a:p>
            <a:r>
              <a:t>We want the recipes to version controlled</a:t>
            </a:r>
          </a:p>
          <a:p>
            <a:r>
              <a:t>We want to automatize the application of the recipes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e want infrastructure as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want infrastructure as code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1454</Words>
  <Application>Microsoft Macintosh PowerPoint</Application>
  <PresentationFormat>Custom</PresentationFormat>
  <Paragraphs>420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Courier New</vt:lpstr>
      <vt:lpstr>Helvetica Neue</vt:lpstr>
      <vt:lpstr>Helvetica Neue Light</vt:lpstr>
      <vt:lpstr>Helvetica Neue Medium</vt:lpstr>
      <vt:lpstr>Menlo</vt:lpstr>
      <vt:lpstr>White</vt:lpstr>
      <vt:lpstr>PowerPoint Presentation</vt:lpstr>
      <vt:lpstr>I need a MySQL database and a load balancer for my application in production</vt:lpstr>
      <vt:lpstr>I’m installing MySQL, anything wrong?</vt:lpstr>
      <vt:lpstr>I creating a load balancer, anything wrong?</vt:lpstr>
      <vt:lpstr>PowerPoint Presentation</vt:lpstr>
      <vt:lpstr>Snowflake</vt:lpstr>
      <vt:lpstr>What to we want then?</vt:lpstr>
      <vt:lpstr>We want infrastructure as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Jakob Kylberg</cp:lastModifiedBy>
  <cp:revision>1</cp:revision>
  <dcterms:modified xsi:type="dcterms:W3CDTF">2019-06-11T08:42:38Z</dcterms:modified>
</cp:coreProperties>
</file>